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Zilla Slab"/>
      <p:regular r:id="rId25"/>
      <p:bold r:id="rId26"/>
      <p:italic r:id="rId27"/>
    </p:embeddedFont>
    <p:embeddedFont>
      <p:font typeface="Zilla Slab Light"/>
      <p:bold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ZillaSlab-bold.fntdata"/><Relationship Id="rId25" Type="http://schemas.openxmlformats.org/officeDocument/2006/relationships/font" Target="fonts/ZillaSlab-regular.fntdata"/><Relationship Id="rId28" Type="http://schemas.openxmlformats.org/officeDocument/2006/relationships/font" Target="fonts/ZillaSlabLight-bold.fntdata"/><Relationship Id="rId27" Type="http://schemas.openxmlformats.org/officeDocument/2006/relationships/font" Target="fonts/ZillaSlab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ZillaSlab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6c950c49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6c950c49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e6c950c49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e6c950c49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b910ff997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7b910ff997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7b910ff99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7b910ff99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e6c950c49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e6c950c49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e7063b5be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e7063b5be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Campagnewebsite als verzamelplek van alle informatie en activiteiten.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7dc34eb5e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7dc34eb5e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40df9e51b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440df9e51b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e7063b5be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e7063b5be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7b83a3f4d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7b83a3f4d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e7063b5be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e7063b5be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e7063b5be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e7063b5be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6c950c49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6c950c49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6c950c49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e6c950c49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6c950c49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6c950c49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e6c950c49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e6c950c49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e6c950c49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e6c950c49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e6c950c49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e6c950c49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hyperlink" Target="https://www.weekvandemediawijsheid.nl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hyperlink" Target="https://www.weekvandemediawijsheid.nl/onderschrijven-hierniet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3"/>
          <p:cNvSpPr txBox="1"/>
          <p:nvPr/>
        </p:nvSpPr>
        <p:spPr>
          <a:xfrm>
            <a:off x="1246425" y="1121225"/>
            <a:ext cx="6890700" cy="27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4"/>
          <p:cNvSpPr txBox="1"/>
          <p:nvPr/>
        </p:nvSpPr>
        <p:spPr>
          <a:xfrm>
            <a:off x="1246425" y="1121225"/>
            <a:ext cx="6890700" cy="27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5"/>
          <p:cNvSpPr txBox="1"/>
          <p:nvPr/>
        </p:nvSpPr>
        <p:spPr>
          <a:xfrm>
            <a:off x="1246425" y="1121225"/>
            <a:ext cx="6890700" cy="27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1246425" y="1121225"/>
            <a:ext cx="6890700" cy="27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8"/>
          <p:cNvSpPr txBox="1"/>
          <p:nvPr/>
        </p:nvSpPr>
        <p:spPr>
          <a:xfrm>
            <a:off x="1442400" y="2724150"/>
            <a:ext cx="65640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Zilla Slab Light"/>
              <a:buChar char="●"/>
            </a:pPr>
            <a:r>
              <a:rPr lang="nl" sz="1800">
                <a:latin typeface="Zilla Slab Light"/>
                <a:ea typeface="Zilla Slab Light"/>
                <a:cs typeface="Zilla Slab Light"/>
                <a:sym typeface="Zilla Slab Light"/>
              </a:rPr>
              <a:t>De startdag (10 november) van de Week van de Mediawijsheid </a:t>
            </a:r>
            <a:endParaRPr sz="1800"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Zilla Slab Light"/>
              <a:buChar char="●"/>
            </a:pPr>
            <a:r>
              <a:rPr lang="nl" sz="1800">
                <a:latin typeface="Zilla Slab Light"/>
                <a:ea typeface="Zilla Slab Light"/>
                <a:cs typeface="Zilla Slab Light"/>
                <a:sym typeface="Zilla Slab Light"/>
              </a:rPr>
              <a:t>Is te vinden op </a:t>
            </a:r>
            <a:r>
              <a:rPr lang="nl" sz="1800" u="sng">
                <a:solidFill>
                  <a:schemeClr val="hlink"/>
                </a:solidFill>
                <a:latin typeface="Zilla Slab Light"/>
                <a:ea typeface="Zilla Slab Light"/>
                <a:cs typeface="Zilla Slab Light"/>
                <a:sym typeface="Zilla Slab Light"/>
                <a:hlinkClick r:id="rId4"/>
              </a:rPr>
              <a:t>weekvandemediawijsheid.nl</a:t>
            </a:r>
            <a:endParaRPr sz="1800"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 txBox="1"/>
          <p:nvPr/>
        </p:nvSpPr>
        <p:spPr>
          <a:xfrm>
            <a:off x="311700" y="1703700"/>
            <a:ext cx="4789800" cy="22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800" u="sng">
                <a:solidFill>
                  <a:schemeClr val="hlink"/>
                </a:solidFill>
                <a:latin typeface="Zilla Slab Light"/>
                <a:ea typeface="Zilla Slab Light"/>
                <a:cs typeface="Zilla Slab Light"/>
                <a:sym typeface="Zilla Slab Light"/>
                <a:hlinkClick r:id="rId4"/>
              </a:rPr>
              <a:t>Onderteken het #hierniet-initiatief</a:t>
            </a:r>
            <a:endParaRPr sz="1800">
              <a:solidFill>
                <a:schemeClr val="dk1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nl" sz="1800">
                <a:solidFill>
                  <a:schemeClr val="dk1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Geef aan dat ook op jullie sociale media pagina's geen ruimte is voor haatspraak, scheldpartijen, dreigementen, kleineren, spam en alle andere vormen van ongewenst online gedrag.</a:t>
            </a:r>
            <a:endParaRPr sz="1800"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1453200" y="1698150"/>
            <a:ext cx="6237600" cy="17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>
                <a:latin typeface="Zilla Slab Light"/>
                <a:ea typeface="Zilla Slab Light"/>
                <a:cs typeface="Zilla Slab Light"/>
                <a:sym typeface="Zilla Slab Light"/>
              </a:rPr>
              <a:t>Ik ben….</a:t>
            </a:r>
            <a:endParaRPr sz="2500"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>
                <a:latin typeface="Zilla Slab Light"/>
                <a:ea typeface="Zilla Slab Light"/>
                <a:cs typeface="Zilla Slab Light"/>
                <a:sym typeface="Zilla Slab Light"/>
              </a:rPr>
              <a:t>Wie ben jij/zijn jullie?</a:t>
            </a:r>
            <a:endParaRPr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1453200" y="1545750"/>
            <a:ext cx="6237600" cy="23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Zilla Slab"/>
              <a:buAutoNum type="arabicPeriod"/>
            </a:pPr>
            <a:r>
              <a:rPr lang="nl">
                <a:latin typeface="Zilla Slab"/>
                <a:ea typeface="Zilla Slab"/>
                <a:cs typeface="Zilla Slab"/>
                <a:sym typeface="Zilla Slab"/>
              </a:rPr>
              <a:t>Wat is de week van de Mediawijsheid?</a:t>
            </a:r>
            <a:endParaRPr>
              <a:latin typeface="Zilla Slab"/>
              <a:ea typeface="Zilla Slab"/>
              <a:cs typeface="Zilla Slab"/>
              <a:sym typeface="Zilla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Zilla Slab"/>
              <a:buAutoNum type="arabicPeriod"/>
            </a:pPr>
            <a:r>
              <a:rPr lang="nl">
                <a:latin typeface="Zilla Slab"/>
                <a:ea typeface="Zilla Slab"/>
                <a:cs typeface="Zilla Slab"/>
                <a:sym typeface="Zilla Slab"/>
              </a:rPr>
              <a:t>Wat is het thema van deze campagne</a:t>
            </a:r>
            <a:endParaRPr>
              <a:latin typeface="Zilla Slab"/>
              <a:ea typeface="Zilla Slab"/>
              <a:cs typeface="Zilla Slab"/>
              <a:sym typeface="Zilla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Zilla Slab"/>
              <a:buAutoNum type="arabicPeriod"/>
            </a:pPr>
            <a:r>
              <a:rPr lang="nl">
                <a:latin typeface="Zilla Slab"/>
                <a:ea typeface="Zilla Slab"/>
                <a:cs typeface="Zilla Slab"/>
                <a:sym typeface="Zilla Slab"/>
              </a:rPr>
              <a:t>Wat is ongewenst online gedrag?</a:t>
            </a:r>
            <a:endParaRPr>
              <a:latin typeface="Zilla Slab"/>
              <a:ea typeface="Zilla Slab"/>
              <a:cs typeface="Zilla Slab"/>
              <a:sym typeface="Zilla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AutoNum type="arabicPeriod"/>
            </a:pPr>
            <a:r>
              <a:rPr lang="nl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Welke voorbeelden zijn er van ongewenst online gedrag?</a:t>
            </a:r>
            <a:endParaRPr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Zilla Slab"/>
              <a:buAutoNum type="arabicPeriod"/>
            </a:pPr>
            <a:r>
              <a:rPr lang="nl">
                <a:latin typeface="Zilla Slab"/>
                <a:ea typeface="Zilla Slab"/>
                <a:cs typeface="Zilla Slab"/>
                <a:sym typeface="Zilla Slab"/>
              </a:rPr>
              <a:t>..</a:t>
            </a:r>
            <a:endParaRPr>
              <a:latin typeface="Zilla Slab"/>
              <a:ea typeface="Zilla Slab"/>
              <a:cs typeface="Zilla Slab"/>
              <a:sym typeface="Zilla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Zilla Slab"/>
              <a:buAutoNum type="arabicPeriod"/>
            </a:pPr>
            <a:r>
              <a:rPr lang="nl">
                <a:latin typeface="Zilla Slab"/>
                <a:ea typeface="Zilla Slab"/>
                <a:cs typeface="Zilla Slab"/>
                <a:sym typeface="Zilla Slab"/>
              </a:rPr>
              <a:t>..</a:t>
            </a:r>
            <a:endParaRPr>
              <a:latin typeface="Zilla Slab"/>
              <a:ea typeface="Zilla Slab"/>
              <a:cs typeface="Zilla Slab"/>
              <a:sym typeface="Zilla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Zilla Slab"/>
              <a:buAutoNum type="arabicPeriod"/>
            </a:pPr>
            <a:r>
              <a:rPr lang="nl">
                <a:latin typeface="Zilla Slab"/>
                <a:ea typeface="Zilla Slab"/>
                <a:cs typeface="Zilla Slab"/>
                <a:sym typeface="Zilla Slab"/>
              </a:rPr>
              <a:t>..</a:t>
            </a:r>
            <a:endParaRPr>
              <a:latin typeface="Zilla Slab"/>
              <a:ea typeface="Zilla Slab"/>
              <a:cs typeface="Zilla Slab"/>
              <a:sym typeface="Zilla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Zilla Slab"/>
              <a:buAutoNum type="arabicPeriod"/>
            </a:pPr>
            <a:r>
              <a:rPr lang="nl">
                <a:latin typeface="Zilla Slab"/>
                <a:ea typeface="Zilla Slab"/>
                <a:cs typeface="Zilla Slab"/>
                <a:sym typeface="Zilla Slab"/>
              </a:rPr>
              <a:t>..</a:t>
            </a:r>
            <a:endParaRPr>
              <a:latin typeface="Zilla Slab"/>
              <a:ea typeface="Zilla Slab"/>
              <a:cs typeface="Zilla Slab"/>
              <a:sym typeface="Zilla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AutoNum type="arabicPeriod"/>
            </a:pPr>
            <a:r>
              <a:rPr lang="nl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Welke activiteiten, tips en tools zijn er beschikbaar?</a:t>
            </a:r>
            <a:endParaRPr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AutoNum type="arabicPeriod"/>
            </a:pPr>
            <a:r>
              <a:rPr lang="nl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Onderteken het #hierniet-initiatief</a:t>
            </a:r>
            <a:endParaRPr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AutoNum type="arabicPeriod"/>
            </a:pPr>
            <a:r>
              <a:rPr lang="nl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Vragenrondje</a:t>
            </a:r>
            <a:endParaRPr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Zilla Slab"/>
              <a:ea typeface="Zilla Slab"/>
              <a:cs typeface="Zilla Slab"/>
              <a:sym typeface="Zilla Sla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